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8" r:id="rId5"/>
    <p:sldId id="259" r:id="rId6"/>
    <p:sldId id="262" r:id="rId7"/>
    <p:sldId id="257" r:id="rId8"/>
  </p:sldIdLst>
  <p:sldSz cx="12192000" cy="6858000"/>
  <p:notesSz cx="6797675" cy="9926638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1" autoAdjust="0"/>
    <p:restoredTop sz="86421" autoAdjust="0"/>
  </p:normalViewPr>
  <p:slideViewPr>
    <p:cSldViewPr snapToGrid="0">
      <p:cViewPr varScale="1">
        <p:scale>
          <a:sx n="70" d="100"/>
          <a:sy n="70" d="100"/>
        </p:scale>
        <p:origin x="84" y="2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9844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78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4562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842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8867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2175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4710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8412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1905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378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228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4837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641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689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0432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899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805AD-5FD7-401C-8509-79B8A75A3E2F}" type="datetimeFigureOut">
              <a:rPr lang="uk-UA" smtClean="0"/>
              <a:t>08.07.2024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0BFD57B-5E4E-4187-9996-2B5DB5D7069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8537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9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27956" y="394051"/>
            <a:ext cx="8915399" cy="4946469"/>
          </a:xfrm>
        </p:spPr>
        <p:txBody>
          <a:bodyPr>
            <a:normAutofit/>
          </a:bodyPr>
          <a:lstStyle/>
          <a:p>
            <a:pPr algn="ctr"/>
            <a:endParaRPr lang="uk-UA" sz="7200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2589213" y="1402915"/>
            <a:ext cx="8915399" cy="2455101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3600" b="1" dirty="0" smtClean="0"/>
              <a:t>ЗВІТ</a:t>
            </a:r>
          </a:p>
          <a:p>
            <a:pPr algn="ctr"/>
            <a:r>
              <a:rPr lang="uk-UA" sz="3600" b="1" dirty="0"/>
              <a:t>з</a:t>
            </a:r>
            <a:r>
              <a:rPr lang="uk-UA" sz="3600" b="1" dirty="0" smtClean="0"/>
              <a:t> адміністративно-господарчої роботи</a:t>
            </a:r>
          </a:p>
          <a:p>
            <a:pPr algn="ctr"/>
            <a:r>
              <a:rPr lang="uk-UA" sz="3600" b="1" dirty="0" smtClean="0"/>
              <a:t>за 202</a:t>
            </a:r>
            <a:r>
              <a:rPr lang="en-US" sz="3600" b="1" dirty="0" smtClean="0"/>
              <a:t>3</a:t>
            </a:r>
            <a:r>
              <a:rPr lang="uk-UA" sz="3600" b="1" dirty="0" smtClean="0"/>
              <a:t>-202</a:t>
            </a:r>
            <a:r>
              <a:rPr lang="en-US" sz="3600" b="1" dirty="0" smtClean="0"/>
              <a:t>4</a:t>
            </a:r>
            <a:r>
              <a:rPr lang="uk-UA" sz="3600" b="1" dirty="0" smtClean="0"/>
              <a:t> навчальний рік</a:t>
            </a:r>
          </a:p>
          <a:p>
            <a:pPr algn="ctr"/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47678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8050" y="0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Технічне обладнання </a:t>
            </a:r>
            <a:r>
              <a:rPr lang="uk-UA" dirty="0" smtClean="0"/>
              <a:t>-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комунальна організація КМДА </a:t>
            </a:r>
            <a:r>
              <a:rPr lang="uk-UA" dirty="0" smtClean="0"/>
              <a:t> </a:t>
            </a:r>
            <a:r>
              <a:rPr lang="uk-UA" dirty="0" smtClean="0"/>
              <a:t>«Муніципальна охорона»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 smtClean="0"/>
              <a:t>КОМПЛЕКС  охоронної сигналізації</a:t>
            </a:r>
            <a:r>
              <a:rPr lang="en-US" sz="2400" b="1" dirty="0" smtClean="0"/>
              <a:t> Ajax  -</a:t>
            </a:r>
            <a:r>
              <a:rPr lang="uk-UA" sz="2400" b="1" dirty="0" smtClean="0"/>
              <a:t>296 270,33 грн.</a:t>
            </a:r>
          </a:p>
          <a:p>
            <a:pPr marL="0" indent="0">
              <a:buNone/>
            </a:pPr>
            <a:endParaRPr lang="uk-UA" b="1" dirty="0" smtClean="0"/>
          </a:p>
          <a:p>
            <a:pPr lvl="1"/>
            <a:r>
              <a:rPr lang="uk-UA" sz="3200" b="1" dirty="0" smtClean="0"/>
              <a:t>Подаровано батьками 11-х класів</a:t>
            </a:r>
          </a:p>
          <a:p>
            <a:pPr marL="457200" lvl="1" indent="0">
              <a:buNone/>
            </a:pPr>
            <a:r>
              <a:rPr lang="uk-UA" sz="3200" b="1" dirty="0" smtClean="0"/>
              <a:t> </a:t>
            </a:r>
          </a:p>
          <a:p>
            <a:r>
              <a:rPr lang="uk-UA" sz="2400" dirty="0" smtClean="0"/>
              <a:t>Кондиціонер в актову залу – </a:t>
            </a:r>
            <a:r>
              <a:rPr lang="uk-UA" sz="2400" b="1" dirty="0" smtClean="0"/>
              <a:t>22 000 грн.</a:t>
            </a:r>
          </a:p>
          <a:p>
            <a:pPr marL="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22973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94553"/>
            <a:ext cx="8911687" cy="142023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ЗА РАХУНОК                                    загального фонду бюджету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741612" y="535022"/>
            <a:ext cx="8915400" cy="60408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sz="2400" dirty="0" smtClean="0"/>
          </a:p>
          <a:p>
            <a:endParaRPr lang="uk-UA" sz="2400" dirty="0"/>
          </a:p>
          <a:p>
            <a:r>
              <a:rPr lang="uk-UA" sz="2800" dirty="0" smtClean="0"/>
              <a:t>Капітальний ремонт  </a:t>
            </a:r>
            <a:r>
              <a:rPr lang="uk-UA" sz="2800" dirty="0"/>
              <a:t> </a:t>
            </a:r>
            <a:r>
              <a:rPr lang="uk-UA" sz="2800" dirty="0" smtClean="0"/>
              <a:t>систем ХВП та   ГВП</a:t>
            </a:r>
          </a:p>
          <a:p>
            <a:r>
              <a:rPr lang="uk-UA" sz="2800" dirty="0" smtClean="0"/>
              <a:t>Заміна всіх старих  вікон на пластикові –                </a:t>
            </a:r>
            <a:r>
              <a:rPr lang="uk-UA" sz="2800" b="1" dirty="0" smtClean="0"/>
              <a:t>4 200 000 грн</a:t>
            </a:r>
          </a:p>
          <a:p>
            <a:r>
              <a:rPr lang="uk-UA" sz="2800" dirty="0" smtClean="0"/>
              <a:t>Ремонт кабінетів </a:t>
            </a:r>
            <a:r>
              <a:rPr lang="uk-UA" sz="2800" dirty="0" smtClean="0"/>
              <a:t>207,211,212,213,214,215,учительська</a:t>
            </a:r>
            <a:endParaRPr lang="uk-UA" sz="2800" dirty="0" smtClean="0"/>
          </a:p>
          <a:p>
            <a:r>
              <a:rPr lang="uk-UA" sz="2800" dirty="0" smtClean="0"/>
              <a:t>Заміна світильників в кабінетах 114,205,311-                </a:t>
            </a:r>
          </a:p>
          <a:p>
            <a:pPr marL="0" indent="0">
              <a:buNone/>
            </a:pPr>
            <a:r>
              <a:rPr lang="uk-UA" sz="2400" b="1" dirty="0"/>
              <a:t> </a:t>
            </a:r>
            <a:r>
              <a:rPr lang="uk-UA" sz="2400" b="1" dirty="0" smtClean="0"/>
              <a:t>   106 452,00 грн.</a:t>
            </a:r>
          </a:p>
          <a:p>
            <a:pPr marL="0" indent="0">
              <a:buNone/>
            </a:pPr>
            <a:r>
              <a:rPr lang="uk-UA" sz="2400" dirty="0" smtClean="0"/>
              <a:t>Технічна апаратура для відпочинку ( інклюзія )-</a:t>
            </a:r>
            <a:r>
              <a:rPr lang="uk-UA" sz="2400" b="1" dirty="0" smtClean="0"/>
              <a:t>2 100,00грн</a:t>
            </a:r>
          </a:p>
          <a:p>
            <a:pPr marL="0" indent="0">
              <a:buNone/>
            </a:pPr>
            <a:r>
              <a:rPr lang="uk-UA" sz="2400" dirty="0" smtClean="0"/>
              <a:t>Продукти харчування -</a:t>
            </a:r>
            <a:r>
              <a:rPr lang="uk-UA" sz="2400" b="1" dirty="0" smtClean="0"/>
              <a:t>696 810,00грн</a:t>
            </a:r>
            <a:r>
              <a:rPr lang="uk-UA" sz="2400" dirty="0" smtClean="0"/>
              <a:t>.</a:t>
            </a: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70836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/>
              <a:t>Оснащення для укриття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Освітлювальне обладнання -</a:t>
            </a:r>
            <a:r>
              <a:rPr lang="uk-UA" sz="2800" b="1" dirty="0" smtClean="0"/>
              <a:t>14 042,00 грн.</a:t>
            </a:r>
          </a:p>
          <a:p>
            <a:r>
              <a:rPr lang="uk-UA" sz="2800" dirty="0" smtClean="0"/>
              <a:t>Питна вода та пластикові стакани-                          </a:t>
            </a:r>
            <a:r>
              <a:rPr lang="uk-UA" sz="2800" b="1" dirty="0" smtClean="0"/>
              <a:t>3 640,00 грн.</a:t>
            </a:r>
          </a:p>
          <a:p>
            <a:r>
              <a:rPr lang="uk-UA" sz="2800" dirty="0" smtClean="0"/>
              <a:t>Електричне приладдя та супутні товари -</a:t>
            </a:r>
            <a:r>
              <a:rPr lang="en-US" sz="2800" dirty="0" smtClean="0"/>
              <a:t>                          </a:t>
            </a:r>
            <a:r>
              <a:rPr lang="uk-UA" sz="2800" b="1" dirty="0" smtClean="0"/>
              <a:t>9</a:t>
            </a:r>
            <a:r>
              <a:rPr lang="en-US" sz="2800" b="1" dirty="0" smtClean="0"/>
              <a:t> </a:t>
            </a:r>
            <a:r>
              <a:rPr lang="uk-UA" sz="2800" b="1" dirty="0" smtClean="0"/>
              <a:t>999,00 грн.</a:t>
            </a:r>
          </a:p>
          <a:p>
            <a:r>
              <a:rPr lang="uk-UA" sz="2800" dirty="0" smtClean="0"/>
              <a:t>Меблі для укриття-</a:t>
            </a:r>
            <a:r>
              <a:rPr lang="en-US" sz="2800" dirty="0" smtClean="0"/>
              <a:t>  </a:t>
            </a:r>
            <a:r>
              <a:rPr lang="uk-UA" sz="2800" b="1" dirty="0" smtClean="0"/>
              <a:t>71 </a:t>
            </a:r>
            <a:r>
              <a:rPr lang="uk-UA" sz="2800" b="1" dirty="0"/>
              <a:t>5701,00грн</a:t>
            </a:r>
            <a:r>
              <a:rPr lang="uk-UA" sz="2800" dirty="0" smtClean="0"/>
              <a:t>.</a:t>
            </a:r>
          </a:p>
          <a:p>
            <a:endParaRPr lang="uk-UA" sz="2800" dirty="0" smtClean="0"/>
          </a:p>
          <a:p>
            <a:endParaRPr lang="uk-UA" sz="2800" dirty="0" smtClean="0"/>
          </a:p>
        </p:txBody>
      </p:sp>
    </p:spTree>
    <p:extLst>
      <p:ext uri="{BB962C8B-B14F-4D97-AF65-F5344CB8AC3E}">
        <p14:creationId xmlns:p14="http://schemas.microsoft.com/office/powerpoint/2010/main" val="71577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Косметичний ремонт рекреацій</a:t>
            </a:r>
            <a:br>
              <a:rPr lang="uk-UA" dirty="0" smtClean="0"/>
            </a:br>
            <a:r>
              <a:rPr lang="uk-UA" dirty="0" smtClean="0"/>
              <a:t>ліцею</a:t>
            </a:r>
            <a:r>
              <a:rPr lang="uk-UA" dirty="0" smtClean="0"/>
              <a:t> </a:t>
            </a:r>
            <a:r>
              <a:rPr lang="uk-UA" dirty="0" smtClean="0"/>
              <a:t>силами технічного персоналу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000" b="1" dirty="0" smtClean="0"/>
              <a:t>Фарба придбана за рахунок Оболонського РУО</a:t>
            </a:r>
          </a:p>
          <a:p>
            <a:r>
              <a:rPr lang="uk-UA" dirty="0" smtClean="0"/>
              <a:t>Емаль біла  (2,8 кг)         -30шт.-</a:t>
            </a:r>
            <a:r>
              <a:rPr lang="uk-UA" b="1" dirty="0" smtClean="0"/>
              <a:t>3</a:t>
            </a:r>
            <a:r>
              <a:rPr lang="en-US" b="1" dirty="0" smtClean="0"/>
              <a:t> </a:t>
            </a:r>
            <a:r>
              <a:rPr lang="uk-UA" b="1" dirty="0" smtClean="0"/>
              <a:t>311,40 грн.</a:t>
            </a:r>
          </a:p>
          <a:p>
            <a:r>
              <a:rPr lang="uk-UA" dirty="0" smtClean="0"/>
              <a:t>Емаль  блакитна (2,8 кг)-5 шт.-</a:t>
            </a:r>
            <a:r>
              <a:rPr lang="uk-UA" b="1" dirty="0" smtClean="0"/>
              <a:t>496,35 грн.</a:t>
            </a:r>
          </a:p>
          <a:p>
            <a:r>
              <a:rPr lang="uk-UA" dirty="0" smtClean="0"/>
              <a:t>Емаль  жовта  (2,8 кг)  -    2 шт.-</a:t>
            </a:r>
            <a:r>
              <a:rPr lang="uk-UA" b="1" dirty="0" smtClean="0"/>
              <a:t>217,72 грн.</a:t>
            </a:r>
          </a:p>
          <a:p>
            <a:r>
              <a:rPr lang="uk-UA" dirty="0" smtClean="0"/>
              <a:t>Емаль зелена  ( 2,8 кг) -   5 шт.-</a:t>
            </a:r>
            <a:r>
              <a:rPr lang="uk-UA" b="1" dirty="0" smtClean="0"/>
              <a:t>543,20 грн.</a:t>
            </a:r>
          </a:p>
          <a:p>
            <a:r>
              <a:rPr lang="uk-UA" dirty="0" smtClean="0"/>
              <a:t>Емаль червона ( 2,8 кг)-  2 шт.- </a:t>
            </a:r>
            <a:r>
              <a:rPr lang="uk-UA" b="1" dirty="0" smtClean="0"/>
              <a:t>211,72 грн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5545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00025"/>
            <a:ext cx="8911687" cy="17049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</a:t>
            </a:r>
            <a:r>
              <a:rPr lang="uk-UA" sz="4400" dirty="0"/>
              <a:t>Матеріальні </a:t>
            </a:r>
            <a:r>
              <a:rPr lang="uk-UA" sz="4400" dirty="0" smtClean="0"/>
              <a:t>цінності </a:t>
            </a:r>
            <a:r>
              <a:rPr lang="en-US" sz="4400" dirty="0" smtClean="0"/>
              <a:t>,</a:t>
            </a:r>
            <a:r>
              <a:rPr lang="uk-UA" sz="4400" dirty="0" smtClean="0"/>
              <a:t>                              </a:t>
            </a:r>
            <a:r>
              <a:rPr lang="uk-UA" sz="4400" dirty="0"/>
              <a:t>подаровані батьками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107150" y="1624519"/>
            <a:ext cx="8915400" cy="4857243"/>
          </a:xfrm>
        </p:spPr>
        <p:txBody>
          <a:bodyPr/>
          <a:lstStyle/>
          <a:p>
            <a:pPr marL="0" indent="0">
              <a:buNone/>
            </a:pPr>
            <a:r>
              <a:rPr lang="uk-UA" sz="2800" dirty="0" smtClean="0"/>
              <a:t>  Ролети і тумбочка -</a:t>
            </a:r>
            <a:r>
              <a:rPr lang="uk-UA" sz="2800" b="1" dirty="0" smtClean="0"/>
              <a:t>7 100,00грн</a:t>
            </a:r>
            <a:r>
              <a:rPr lang="en-US" sz="2800" b="1" dirty="0" smtClean="0"/>
              <a:t>.</a:t>
            </a:r>
            <a:r>
              <a:rPr lang="uk-UA" sz="2800" b="1" dirty="0" smtClean="0"/>
              <a:t> </a:t>
            </a:r>
            <a:r>
              <a:rPr lang="uk-UA" sz="2800" dirty="0" smtClean="0"/>
              <a:t>( 6-Б)</a:t>
            </a:r>
          </a:p>
          <a:p>
            <a:pPr marL="0" indent="0">
              <a:buNone/>
            </a:pPr>
            <a:r>
              <a:rPr lang="uk-UA" sz="2800" dirty="0" smtClean="0"/>
              <a:t>Кондиціонер - </a:t>
            </a:r>
            <a:r>
              <a:rPr lang="uk-UA" sz="2800" b="1" dirty="0" smtClean="0"/>
              <a:t>25 650 грн</a:t>
            </a:r>
            <a:r>
              <a:rPr lang="uk-UA" sz="2800" dirty="0" smtClean="0"/>
              <a:t>. ( 2-А)</a:t>
            </a:r>
          </a:p>
          <a:p>
            <a:pPr marL="0" indent="0">
              <a:buNone/>
            </a:pPr>
            <a:r>
              <a:rPr lang="uk-UA" sz="2800" dirty="0" smtClean="0"/>
              <a:t>Інтерактивна дошка , стіл для </a:t>
            </a:r>
            <a:r>
              <a:rPr lang="uk-UA" sz="2800" dirty="0" err="1" smtClean="0"/>
              <a:t>проєктора</a:t>
            </a:r>
            <a:r>
              <a:rPr lang="uk-UA" sz="2800" dirty="0" smtClean="0"/>
              <a:t>, </a:t>
            </a:r>
            <a:r>
              <a:rPr lang="uk-UA" sz="2800" dirty="0" err="1" smtClean="0"/>
              <a:t>фліпчарт</a:t>
            </a:r>
            <a:r>
              <a:rPr lang="uk-UA" sz="2800" dirty="0" smtClean="0"/>
              <a:t> </a:t>
            </a:r>
            <a:r>
              <a:rPr lang="uk-UA" sz="2800" dirty="0" smtClean="0"/>
              <a:t>,</a:t>
            </a:r>
            <a:r>
              <a:rPr lang="uk-UA" sz="2800" dirty="0" smtClean="0"/>
              <a:t>металеві </a:t>
            </a:r>
            <a:r>
              <a:rPr lang="uk-UA" sz="2800" dirty="0" smtClean="0"/>
              <a:t>шафи ,жалюзі та  офісна дошка -</a:t>
            </a:r>
            <a:r>
              <a:rPr lang="uk-UA" sz="2800" b="1" dirty="0" smtClean="0"/>
              <a:t>44 268,00грн. </a:t>
            </a:r>
            <a:r>
              <a:rPr lang="uk-UA" sz="2800" dirty="0" smtClean="0"/>
              <a:t>( 5-Б)</a:t>
            </a:r>
          </a:p>
          <a:p>
            <a:pPr marL="0" indent="0">
              <a:buNone/>
            </a:pPr>
            <a:r>
              <a:rPr lang="uk-UA" sz="2800" dirty="0" smtClean="0"/>
              <a:t>Шафа для одягу -</a:t>
            </a:r>
            <a:r>
              <a:rPr lang="uk-UA" sz="2800" b="1" dirty="0" smtClean="0"/>
              <a:t>11 780,00 грн. </a:t>
            </a:r>
            <a:r>
              <a:rPr lang="uk-UA" sz="2800" dirty="0" smtClean="0"/>
              <a:t>( 6-В)</a:t>
            </a:r>
          </a:p>
          <a:p>
            <a:pPr marL="0" indent="0">
              <a:buNone/>
            </a:pPr>
            <a:r>
              <a:rPr lang="uk-UA" sz="2800" dirty="0" smtClean="0"/>
              <a:t>Ролети – </a:t>
            </a:r>
            <a:r>
              <a:rPr lang="uk-UA" sz="2800" b="1" dirty="0" smtClean="0"/>
              <a:t>8 980,00грн</a:t>
            </a:r>
            <a:r>
              <a:rPr lang="uk-UA" sz="2800" dirty="0" smtClean="0"/>
              <a:t>.(1-А)</a:t>
            </a:r>
          </a:p>
          <a:p>
            <a:pPr marL="0" indent="0">
              <a:buNone/>
            </a:pPr>
            <a:r>
              <a:rPr lang="uk-UA" sz="2800" dirty="0" smtClean="0"/>
              <a:t>Шафи для обладнання </a:t>
            </a:r>
            <a:r>
              <a:rPr lang="uk-UA" sz="2800" dirty="0" smtClean="0"/>
              <a:t>кабінету хімії –</a:t>
            </a:r>
          </a:p>
          <a:p>
            <a:pPr marL="0" indent="0">
              <a:buNone/>
            </a:pPr>
            <a:r>
              <a:rPr lang="uk-UA" sz="2800" b="1" dirty="0" smtClean="0"/>
              <a:t>12 </a:t>
            </a:r>
            <a:r>
              <a:rPr lang="uk-UA" sz="2800" b="1" dirty="0" smtClean="0"/>
              <a:t>000,00грн. </a:t>
            </a:r>
            <a:r>
              <a:rPr lang="uk-UA" sz="2800" dirty="0" smtClean="0"/>
              <a:t>(11-Б)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664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3300" y="747935"/>
            <a:ext cx="8911687" cy="1280890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89212" y="1578279"/>
            <a:ext cx="8915400" cy="5110620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243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мо">
  <a:themeElements>
    <a:clrScheme name="Пасмо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Пасмо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смо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</TotalTime>
  <Words>273</Words>
  <Application>Microsoft Office PowerPoint</Application>
  <PresentationFormat>Широкий екран</PresentationFormat>
  <Paragraphs>39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Пасмо</vt:lpstr>
      <vt:lpstr>Презентація PowerPoint</vt:lpstr>
      <vt:lpstr>Технічне обладнання - комунальна організація КМДА  «Муніципальна охорона»</vt:lpstr>
      <vt:lpstr>ЗА РАХУНОК                                    загального фонду бюджету</vt:lpstr>
      <vt:lpstr>Оснащення для укриття </vt:lpstr>
      <vt:lpstr>Косметичний ремонт рекреацій ліцею силами технічного персоналу</vt:lpstr>
      <vt:lpstr>  Матеріальні цінності ,                              подаровані батьками  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u16</dc:creator>
  <cp:lastModifiedBy>Обліковий запис Microsoft</cp:lastModifiedBy>
  <cp:revision>30</cp:revision>
  <cp:lastPrinted>2024-07-08T05:27:28Z</cp:lastPrinted>
  <dcterms:created xsi:type="dcterms:W3CDTF">2023-07-11T09:05:52Z</dcterms:created>
  <dcterms:modified xsi:type="dcterms:W3CDTF">2024-07-08T05:27:35Z</dcterms:modified>
</cp:coreProperties>
</file>